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17" name="Footer Placeholder 16"/>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5" name="Footer Placeholder 4"/>
          <p:cNvSpPr>
            <a:spLocks noGrp="1"/>
          </p:cNvSpPr>
          <p:nvPr>
            <p:ph type="ftr" sz="quarter" idx="11"/>
          </p:nvPr>
        </p:nvSpPr>
        <p:spPr>
          <a:xfrm>
            <a:off x="800100" y="6172200"/>
            <a:ext cx="4000500" cy="457200"/>
          </a:xfrm>
        </p:spPr>
        <p:txBody>
          <a:bodyPr/>
          <a:lstStyle/>
          <a:p>
            <a:pPr algn="r" eaLnBrk="1" latinLnBrk="0" hangingPunct="1"/>
            <a:endParaRPr kumimoji="0" lang="en-US" sz="1100" dirty="0">
              <a:solidFill>
                <a:schemeClr val="tx2"/>
              </a:solidFill>
            </a:endParaRP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8" name="Footer Placeholder 7"/>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9" name="Slide Number Placeholder 8"/>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4" name="Footer Placeholder 3"/>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5" name="Slide Number Placeholder 4"/>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3" name="Footer Placeholder 2"/>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4" name="Slide Number Placeholder 3"/>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6" name="Footer Placeholder 5"/>
          <p:cNvSpPr>
            <a:spLocks noGrp="1"/>
          </p:cNvSpPr>
          <p:nvPr>
            <p:ph type="ftr" sz="quarter" idx="11"/>
          </p:nvPr>
        </p:nvSpPr>
        <p:spPr>
          <a:xfrm>
            <a:off x="914400" y="6172200"/>
            <a:ext cx="3886200" cy="457200"/>
          </a:xfrm>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a:xfrm>
            <a:off x="146304" y="6208776"/>
            <a:ext cx="457200" cy="457200"/>
          </a:xfrm>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eaLnBrk="1" latinLnBrk="0" hangingPunct="1"/>
            <a:fld id="{8F6BCBE8-30B0-4476-8762-9236B142003A}" type="datetimeFigureOut">
              <a:rPr lang="en-US" smtClean="0"/>
              <a:pPr eaLnBrk="1" latinLnBrk="0" hangingPunct="1"/>
              <a:t>3/12/2013</a:t>
            </a:fld>
            <a:endParaRPr lang="en-US" sz="1100" dirty="0">
              <a:solidFill>
                <a:schemeClr val="tx2"/>
              </a:solidFill>
            </a:endParaRP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lgn="r" eaLnBrk="1" latinLnBrk="0" hangingPunct="1"/>
            <a:endParaRPr kumimoji="0" lang="en-US" sz="1100" dirty="0">
              <a:solidFill>
                <a:schemeClr val="tx2"/>
              </a:solidFill>
            </a:endParaRP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An Age of Conflict, Contradictions, and Change, 1804 - 1815</a:t>
            </a:r>
            <a:endParaRPr lang="en-US" dirty="0"/>
          </a:p>
        </p:txBody>
      </p:sp>
      <p:sp>
        <p:nvSpPr>
          <p:cNvPr id="2" name="Title 1"/>
          <p:cNvSpPr>
            <a:spLocks noGrp="1"/>
          </p:cNvSpPr>
          <p:nvPr>
            <p:ph type="ctrTitle"/>
          </p:nvPr>
        </p:nvSpPr>
        <p:spPr/>
        <p:txBody>
          <a:bodyPr>
            <a:normAutofit/>
          </a:bodyPr>
          <a:lstStyle/>
          <a:p>
            <a:r>
              <a:rPr lang="en-US" sz="5400" dirty="0" smtClean="0">
                <a:latin typeface="Arabic Typesetting" pitchFamily="66" charset="-78"/>
                <a:cs typeface="Arabic Typesetting" pitchFamily="66" charset="-78"/>
              </a:rPr>
              <a:t>Mr. Madison’s War: The War of 1812</a:t>
            </a:r>
            <a:endParaRPr lang="en-US" sz="5400" dirty="0">
              <a:latin typeface="Arabic Typesetting" pitchFamily="66" charset="-78"/>
              <a:cs typeface="Arabic Typesetting" pitchFamily="66" charset="-78"/>
            </a:endParaRPr>
          </a:p>
        </p:txBody>
      </p:sp>
    </p:spTree>
    <p:extLst>
      <p:ext uri="{BB962C8B-B14F-4D97-AF65-F5344CB8AC3E}">
        <p14:creationId xmlns:p14="http://schemas.microsoft.com/office/powerpoint/2010/main" val="2013355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The Rise of the Western War Hawks</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914400" y="1447800"/>
            <a:ext cx="3276600" cy="4572000"/>
          </a:xfrm>
        </p:spPr>
        <p:txBody>
          <a:bodyPr>
            <a:normAutofit fontScale="77500" lnSpcReduction="20000"/>
          </a:bodyPr>
          <a:lstStyle/>
          <a:p>
            <a:pPr marL="0" indent="0">
              <a:buNone/>
            </a:pPr>
            <a:r>
              <a:rPr lang="en-US" dirty="0" smtClean="0"/>
              <a:t>While James Madison continued to equivocate and make concessions with European powers to avoid war, a growing number of Western congressmen were inclined to opt for war.  Concerned about English tampering with Native Americans in the West and the injuries to American pride inflicted by impressment and the harassment of American traders, these men called for war. Increasingly, Madison would be required to listen.  Henry Clay, pictured to the right, was one of the most prominent of the War Hawks.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343400" y="1524000"/>
            <a:ext cx="3724021" cy="4495800"/>
          </a:xfrm>
        </p:spPr>
      </p:pic>
    </p:spTree>
    <p:extLst>
      <p:ext uri="{BB962C8B-B14F-4D97-AF65-F5344CB8AC3E}">
        <p14:creationId xmlns:p14="http://schemas.microsoft.com/office/powerpoint/2010/main" val="1454785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7200" dirty="0" smtClean="0">
                <a:latin typeface="Arabic Typesetting" pitchFamily="66" charset="-78"/>
                <a:cs typeface="Arabic Typesetting" pitchFamily="66" charset="-78"/>
              </a:rPr>
              <a:t>The War of 1812</a:t>
            </a:r>
            <a:endParaRPr lang="en-US" sz="7200" dirty="0">
              <a:latin typeface="Arabic Typesetting" pitchFamily="66" charset="-78"/>
              <a:cs typeface="Arabic Typesetting" pitchFamily="66" charset="-78"/>
            </a:endParaRPr>
          </a:p>
        </p:txBody>
      </p:sp>
      <p:sp>
        <p:nvSpPr>
          <p:cNvPr id="6" name="Text Placeholder 5"/>
          <p:cNvSpPr>
            <a:spLocks noGrp="1"/>
          </p:cNvSpPr>
          <p:nvPr>
            <p:ph type="body" idx="1"/>
          </p:nvPr>
        </p:nvSpPr>
        <p:spPr/>
        <p:txBody>
          <a:bodyPr>
            <a:normAutofit/>
          </a:bodyPr>
          <a:lstStyle/>
          <a:p>
            <a:r>
              <a:rPr lang="en-US" sz="3600" dirty="0" smtClean="0">
                <a:solidFill>
                  <a:schemeClr val="accent1">
                    <a:lumMod val="50000"/>
                  </a:schemeClr>
                </a:solidFill>
              </a:rPr>
              <a:t>Why Madison Ultimately Capitulates to War. </a:t>
            </a:r>
            <a:endParaRPr lang="en-US" sz="3600" dirty="0">
              <a:solidFill>
                <a:schemeClr val="accent1">
                  <a:lumMod val="50000"/>
                </a:schemeClr>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3276600"/>
            <a:ext cx="5524500" cy="3219450"/>
          </a:xfrm>
          <a:prstGeom prst="rect">
            <a:avLst/>
          </a:prstGeom>
        </p:spPr>
      </p:pic>
    </p:spTree>
    <p:extLst>
      <p:ext uri="{BB962C8B-B14F-4D97-AF65-F5344CB8AC3E}">
        <p14:creationId xmlns:p14="http://schemas.microsoft.com/office/powerpoint/2010/main" val="2134487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800" dirty="0" smtClean="0">
                <a:solidFill>
                  <a:schemeClr val="accent1">
                    <a:lumMod val="50000"/>
                  </a:schemeClr>
                </a:solidFill>
                <a:latin typeface="Arabic Typesetting" pitchFamily="66" charset="-78"/>
                <a:cs typeface="Arabic Typesetting" pitchFamily="66" charset="-78"/>
              </a:rPr>
              <a:t>Indian Wars: “The Prophet”</a:t>
            </a:r>
            <a:endParaRPr lang="en-US" sz="4800" dirty="0">
              <a:solidFill>
                <a:schemeClr val="accent1">
                  <a:lumMod val="50000"/>
                </a:schemeClr>
              </a:solidFill>
              <a:latin typeface="Arabic Typesetting" pitchFamily="66" charset="-78"/>
              <a:cs typeface="Arabic Typesetting" pitchFamily="66" charset="-78"/>
            </a:endParaRPr>
          </a:p>
        </p:txBody>
      </p:sp>
      <p:sp>
        <p:nvSpPr>
          <p:cNvPr id="6" name="Text Placeholder 5"/>
          <p:cNvSpPr>
            <a:spLocks noGrp="1"/>
          </p:cNvSpPr>
          <p:nvPr>
            <p:ph type="body" idx="2"/>
          </p:nvPr>
        </p:nvSpPr>
        <p:spPr>
          <a:xfrm>
            <a:off x="990600" y="1600200"/>
            <a:ext cx="2667000" cy="4800600"/>
          </a:xfrm>
        </p:spPr>
        <p:txBody>
          <a:bodyPr>
            <a:normAutofit fontScale="92500" lnSpcReduction="10000"/>
          </a:bodyPr>
          <a:lstStyle/>
          <a:p>
            <a:r>
              <a:rPr lang="en-US" dirty="0" smtClean="0"/>
              <a:t>By the late 18</a:t>
            </a:r>
            <a:r>
              <a:rPr lang="en-US" baseline="30000" dirty="0" smtClean="0"/>
              <a:t>th</a:t>
            </a:r>
            <a:r>
              <a:rPr lang="en-US" dirty="0" smtClean="0"/>
              <a:t> Century, Native American tribes to the east of the Mississippi were disjointed and reeling from military losses, relocation, and the difficulties of cultural assimilation as tribes in decline formed coalitions in order to satisfy basic needs, defend themselves, trade, and survive. During this period, “The Prophet” establish a following among Indians by urging a return to traditional values and a Pan-Indian movement to protect their territory.  He established Prophetstown on the banks of the Tippecanoe creek in present day Ohio.</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114800" y="1600200"/>
            <a:ext cx="3694049" cy="4495800"/>
          </a:xfrm>
        </p:spPr>
      </p:pic>
    </p:spTree>
    <p:extLst>
      <p:ext uri="{BB962C8B-B14F-4D97-AF65-F5344CB8AC3E}">
        <p14:creationId xmlns:p14="http://schemas.microsoft.com/office/powerpoint/2010/main" val="208460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u="sng" dirty="0" smtClean="0">
                <a:solidFill>
                  <a:schemeClr val="accent1">
                    <a:lumMod val="50000"/>
                  </a:schemeClr>
                </a:solidFill>
                <a:latin typeface="Arabic Typesetting" pitchFamily="66" charset="-78"/>
                <a:cs typeface="Arabic Typesetting" pitchFamily="66" charset="-78"/>
              </a:rPr>
              <a:t>American Self-Interests and Opportunity</a:t>
            </a:r>
            <a:endParaRPr lang="en-US" sz="48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533400" y="1600200"/>
            <a:ext cx="2362200" cy="4648200"/>
          </a:xfrm>
        </p:spPr>
        <p:txBody>
          <a:bodyPr>
            <a:normAutofit fontScale="92500" lnSpcReduction="10000"/>
          </a:bodyPr>
          <a:lstStyle/>
          <a:p>
            <a:r>
              <a:rPr lang="en-US" dirty="0" smtClean="0"/>
              <a:t>The idea of a Pan-Indian movement with monolithic goals in opposition to American expansion was seen as a plot against American interest inspired by the British.  Opportunists that they were, many Americans – including future President William Henry Harrison – envisioned a war that would result in the acquisition of Native American lands, the removal of the British from western forts, and even the control of Canada – for its fur, timber, and natural resources.</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971800" y="1754981"/>
            <a:ext cx="5715000" cy="4186237"/>
          </a:xfrm>
        </p:spPr>
      </p:pic>
    </p:spTree>
    <p:extLst>
      <p:ext uri="{BB962C8B-B14F-4D97-AF65-F5344CB8AC3E}">
        <p14:creationId xmlns:p14="http://schemas.microsoft.com/office/powerpoint/2010/main" val="3926206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Diplomatic Maneuverings Continue</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p:txBody>
          <a:bodyPr>
            <a:normAutofit fontScale="92500" lnSpcReduction="20000"/>
          </a:bodyPr>
          <a:lstStyle/>
          <a:p>
            <a:r>
              <a:rPr lang="en-US" dirty="0" smtClean="0"/>
              <a:t>With the so-called Non-Intercourse Act, James Madison had effectively ended all trade with both England and France – with the stipulation that if either side agreed to respect the rights of neutral shipping that Americans demanded, trade would be restored.  England refused.  Napoleon, however disingenuously, agreed.  Americans were one step closer to war with England.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124200" y="2200275"/>
            <a:ext cx="5410200" cy="3295650"/>
          </a:xfrm>
        </p:spPr>
      </p:pic>
    </p:spTree>
    <p:extLst>
      <p:ext uri="{BB962C8B-B14F-4D97-AF65-F5344CB8AC3E}">
        <p14:creationId xmlns:p14="http://schemas.microsoft.com/office/powerpoint/2010/main" val="1452744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772400" cy="1143000"/>
          </a:xfrm>
        </p:spPr>
        <p:txBody>
          <a:bodyPr>
            <a:noAutofit/>
          </a:bodyPr>
          <a:lstStyle/>
          <a:p>
            <a:pPr algn="ctr"/>
            <a:r>
              <a:rPr lang="en-US" sz="4400" u="sng" dirty="0" smtClean="0">
                <a:solidFill>
                  <a:schemeClr val="accent1">
                    <a:lumMod val="50000"/>
                  </a:schemeClr>
                </a:solidFill>
                <a:latin typeface="Arabic Typesetting" pitchFamily="66" charset="-78"/>
                <a:cs typeface="Arabic Typesetting" pitchFamily="66" charset="-78"/>
              </a:rPr>
              <a:t>Tecumseh, William Henry Harrison, and the Battle of Tippecanoe</a:t>
            </a:r>
            <a:endParaRPr lang="en-US" sz="44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304800" y="1676400"/>
            <a:ext cx="2514600" cy="4724400"/>
          </a:xfrm>
        </p:spPr>
        <p:txBody>
          <a:bodyPr>
            <a:normAutofit fontScale="92500" lnSpcReduction="20000"/>
          </a:bodyPr>
          <a:lstStyle/>
          <a:p>
            <a:r>
              <a:rPr lang="en-US" dirty="0" smtClean="0"/>
              <a:t>Tecumseh was the brother of “The Prophet” and an advocate of pacifism, for the most part. He objected to the notoriously unfair Fort Wayne Treaty – a typical diplomatic maneuver whereby American negotiators got one tribe to cede land which was possessed by another. Tecumseh’s objections and posturing against Harrison resulted in an attack at Tippecanoe Creek – “Prophetstown” with devastating results.  Although largely unprovoked, the battle was blamed on “British Indians” and led to a war declaration.</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251200" y="1943100"/>
            <a:ext cx="5156200" cy="3810000"/>
          </a:xfrm>
        </p:spPr>
      </p:pic>
    </p:spTree>
    <p:extLst>
      <p:ext uri="{BB962C8B-B14F-4D97-AF65-F5344CB8AC3E}">
        <p14:creationId xmlns:p14="http://schemas.microsoft.com/office/powerpoint/2010/main" val="1997388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6000" u="sng" dirty="0" smtClean="0">
                <a:solidFill>
                  <a:schemeClr val="accent1">
                    <a:lumMod val="50000"/>
                  </a:schemeClr>
                </a:solidFill>
                <a:latin typeface="Arabic Typesetting" pitchFamily="66" charset="-78"/>
                <a:cs typeface="Arabic Typesetting" pitchFamily="66" charset="-78"/>
              </a:rPr>
              <a:t>The American Military, 1812</a:t>
            </a:r>
            <a:endParaRPr lang="en-US" sz="6000" u="sng" dirty="0">
              <a:solidFill>
                <a:schemeClr val="accent1">
                  <a:lumMod val="50000"/>
                </a:schemeClr>
              </a:solidFill>
              <a:latin typeface="Arabic Typesetting" pitchFamily="66" charset="-78"/>
              <a:cs typeface="Arabic Typesetting" pitchFamily="66" charset="-78"/>
            </a:endParaRPr>
          </a:p>
        </p:txBody>
      </p:sp>
      <p:sp>
        <p:nvSpPr>
          <p:cNvPr id="6" name="Content Placeholder 5"/>
          <p:cNvSpPr>
            <a:spLocks noGrp="1"/>
          </p:cNvSpPr>
          <p:nvPr>
            <p:ph sz="quarter" idx="1"/>
          </p:nvPr>
        </p:nvSpPr>
        <p:spPr/>
        <p:txBody>
          <a:bodyPr>
            <a:normAutofit fontScale="92500"/>
          </a:bodyPr>
          <a:lstStyle/>
          <a:p>
            <a:r>
              <a:rPr lang="en-US" dirty="0" smtClean="0"/>
              <a:t>Americans in 1812 remained committed to the notion that in a democratic republic, a standing army was a threat to the people’s liberty.  </a:t>
            </a:r>
          </a:p>
          <a:p>
            <a:r>
              <a:rPr lang="en-US" dirty="0" smtClean="0"/>
              <a:t>There were fewer than 20 naval vessels in the entire Navy.</a:t>
            </a:r>
          </a:p>
          <a:p>
            <a:r>
              <a:rPr lang="en-US" dirty="0" smtClean="0"/>
              <a:t>The entire United States Army was comprised of fewer than 7,000 soldiers. </a:t>
            </a:r>
          </a:p>
          <a:p>
            <a:r>
              <a:rPr lang="en-US" dirty="0" smtClean="0"/>
              <a:t>And, to make matters worse, Americans remained convinced that deep down in their souls, Canadians wanted to welcome the United States military as liberators…. Which was not the case. </a:t>
            </a:r>
          </a:p>
          <a:p>
            <a:r>
              <a:rPr lang="en-US" dirty="0" smtClean="0"/>
              <a:t>All of the above was a recipe for defeat and humiliation, but…</a:t>
            </a:r>
            <a:endParaRPr lang="en-US" dirty="0"/>
          </a:p>
        </p:txBody>
      </p:sp>
    </p:spTree>
    <p:extLst>
      <p:ext uri="{BB962C8B-B14F-4D97-AF65-F5344CB8AC3E}">
        <p14:creationId xmlns:p14="http://schemas.microsoft.com/office/powerpoint/2010/main" val="71270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dirty="0" smtClean="0">
                <a:solidFill>
                  <a:schemeClr val="accent1">
                    <a:lumMod val="50000"/>
                  </a:schemeClr>
                </a:solidFill>
                <a:latin typeface="Arabic Typesetting" pitchFamily="66" charset="-78"/>
                <a:cs typeface="Arabic Typesetting" pitchFamily="66" charset="-78"/>
              </a:rPr>
              <a:t>The US Navy Acquits Itself Quite Well</a:t>
            </a:r>
            <a:endParaRPr lang="en-US" sz="4800" dirty="0">
              <a:solidFill>
                <a:schemeClr val="accent1">
                  <a:lumMod val="50000"/>
                </a:schemeClr>
              </a:solidFill>
              <a:latin typeface="Arabic Typesetting" pitchFamily="66" charset="-78"/>
              <a:cs typeface="Arabic Typesetting" pitchFamily="66" charset="-78"/>
            </a:endParaRPr>
          </a:p>
        </p:txBody>
      </p:sp>
      <p:sp>
        <p:nvSpPr>
          <p:cNvPr id="5" name="Text Placeholder 4"/>
          <p:cNvSpPr>
            <a:spLocks noGrp="1"/>
          </p:cNvSpPr>
          <p:nvPr>
            <p:ph type="body" sz="half" idx="2"/>
          </p:nvPr>
        </p:nvSpPr>
        <p:spPr>
          <a:xfrm>
            <a:off x="914400" y="5445824"/>
            <a:ext cx="7315200" cy="878775"/>
          </a:xfrm>
        </p:spPr>
        <p:txBody>
          <a:bodyPr>
            <a:normAutofit fontScale="92500" lnSpcReduction="20000"/>
          </a:bodyPr>
          <a:lstStyle/>
          <a:p>
            <a:r>
              <a:rPr lang="en-US" dirty="0" smtClean="0"/>
              <a:t>The USS Constitution – “Old Ironsides” won it’s reputation as a great battle vessel in its conflict with the HMS </a:t>
            </a:r>
            <a:r>
              <a:rPr lang="en-US" dirty="0" err="1" smtClean="0"/>
              <a:t>Guerriere</a:t>
            </a:r>
            <a:r>
              <a:rPr lang="en-US" dirty="0" smtClean="0"/>
              <a:t>.  Another victory was achieved by the USS United States, commanded by Stephen Decatur, over the HMS Macedonian.  The British were shocked by their ineffectiveness, and redoubled their efforts to improve their results. </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13073" b="13073"/>
          <a:stretch>
            <a:fillRect/>
          </a:stretch>
        </p:blipFill>
        <p:spPr/>
      </p:pic>
    </p:spTree>
    <p:extLst>
      <p:ext uri="{BB962C8B-B14F-4D97-AF65-F5344CB8AC3E}">
        <p14:creationId xmlns:p14="http://schemas.microsoft.com/office/powerpoint/2010/main" val="1887716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“We have met the enemy, and they are ours.” </a:t>
            </a:r>
            <a:endParaRPr lang="en-US" sz="40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1107375"/>
          </a:xfrm>
        </p:spPr>
        <p:txBody>
          <a:bodyPr>
            <a:normAutofit/>
          </a:bodyPr>
          <a:lstStyle/>
          <a:p>
            <a:r>
              <a:rPr lang="en-US" dirty="0" smtClean="0"/>
              <a:t>Colonel Oliver Hazard Perry was the speaker of these words – having just defeated much of the English fleet on the Great Lakes at the Battle of </a:t>
            </a:r>
            <a:r>
              <a:rPr lang="en-US" dirty="0" err="1" smtClean="0"/>
              <a:t>Put-in-Bay</a:t>
            </a:r>
            <a:r>
              <a:rPr lang="en-US" dirty="0" smtClean="0"/>
              <a:t>.  Perry used a smaller and swifter American fleet to destroy a more powerful English navy.   In doing so, he cut off English soldiers in the American West from their supply routes and gave Americans an advantage to press forward.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945" b="15945"/>
          <a:stretch>
            <a:fillRect/>
          </a:stretch>
        </p:blipFill>
        <p:spPr/>
      </p:pic>
    </p:spTree>
    <p:extLst>
      <p:ext uri="{BB962C8B-B14F-4D97-AF65-F5344CB8AC3E}">
        <p14:creationId xmlns:p14="http://schemas.microsoft.com/office/powerpoint/2010/main" val="7889061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accent1">
                    <a:lumMod val="50000"/>
                  </a:schemeClr>
                </a:solidFill>
                <a:latin typeface="Arabic Typesetting" pitchFamily="66" charset="-78"/>
                <a:cs typeface="Arabic Typesetting" pitchFamily="66" charset="-78"/>
              </a:rPr>
              <a:t>The Battle of the Thames River</a:t>
            </a:r>
            <a:endParaRPr lang="en-US" sz="4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954975"/>
          </a:xfrm>
        </p:spPr>
        <p:txBody>
          <a:bodyPr>
            <a:normAutofit/>
          </a:bodyPr>
          <a:lstStyle/>
          <a:p>
            <a:r>
              <a:rPr lang="en-US" dirty="0" smtClean="0"/>
              <a:t>The Canadian one, not the one in London.  William Henry Harrison and his army thrashed the combined forces of the English and Native Americans at this battle.  Tecumseh was killed during the engagement, and English soldiers retreated hastily.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193" b="8193"/>
          <a:stretch>
            <a:fillRect/>
          </a:stretch>
        </p:blipFill>
        <p:spPr/>
      </p:pic>
    </p:spTree>
    <p:extLst>
      <p:ext uri="{BB962C8B-B14F-4D97-AF65-F5344CB8AC3E}">
        <p14:creationId xmlns:p14="http://schemas.microsoft.com/office/powerpoint/2010/main" val="1643225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latin typeface="Arabic Typesetting" pitchFamily="66" charset="-78"/>
                <a:cs typeface="Arabic Typesetting" pitchFamily="66" charset="-78"/>
              </a:rPr>
              <a:t>The War of 1812</a:t>
            </a:r>
            <a:endParaRPr lang="en-US" b="1" dirty="0">
              <a:latin typeface="Arabic Typesetting" pitchFamily="66" charset="-78"/>
              <a:cs typeface="Arabic Typesetting" pitchFamily="66" charset="-78"/>
            </a:endParaRPr>
          </a:p>
        </p:txBody>
      </p:sp>
      <p:sp>
        <p:nvSpPr>
          <p:cNvPr id="6" name="Text Placeholder 5"/>
          <p:cNvSpPr>
            <a:spLocks noGrp="1"/>
          </p:cNvSpPr>
          <p:nvPr>
            <p:ph type="body" sz="half" idx="2"/>
          </p:nvPr>
        </p:nvSpPr>
        <p:spPr>
          <a:xfrm>
            <a:off x="914400" y="5445824"/>
            <a:ext cx="7315200" cy="878775"/>
          </a:xfrm>
        </p:spPr>
        <p:txBody>
          <a:bodyPr>
            <a:normAutofit/>
          </a:bodyPr>
          <a:lstStyle/>
          <a:p>
            <a:r>
              <a:rPr lang="en-US" dirty="0" smtClean="0"/>
              <a:t>The conflict which might be renamed the Second American Revolution took place from 1812 – 1814; yet, the origins of the war went back much further, and  the best remembered American victory – during the Battle of New Orleans – took place after the Treaty of Ghent was signed.</a:t>
            </a:r>
            <a:endParaRPr lang="en-US" dirty="0"/>
          </a:p>
        </p:txBody>
      </p:sp>
      <p:pic>
        <p:nvPicPr>
          <p:cNvPr id="9" name="Picture Placeholder 8"/>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580" b="15580"/>
          <a:stretch>
            <a:fillRect/>
          </a:stretch>
        </p:blipFill>
        <p:spPr/>
      </p:pic>
    </p:spTree>
    <p:extLst>
      <p:ext uri="{BB962C8B-B14F-4D97-AF65-F5344CB8AC3E}">
        <p14:creationId xmlns:p14="http://schemas.microsoft.com/office/powerpoint/2010/main" val="19868721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accent1">
                    <a:lumMod val="50000"/>
                  </a:schemeClr>
                </a:solidFill>
                <a:latin typeface="Arabic Typesetting" pitchFamily="66" charset="-78"/>
                <a:cs typeface="Arabic Typesetting" pitchFamily="66" charset="-78"/>
              </a:rPr>
              <a:t>The Massacre at Horseshoe Bend</a:t>
            </a:r>
            <a:endParaRPr lang="en-US" sz="4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878775"/>
          </a:xfrm>
        </p:spPr>
        <p:txBody>
          <a:bodyPr>
            <a:normAutofit/>
          </a:bodyPr>
          <a:lstStyle/>
          <a:p>
            <a:r>
              <a:rPr lang="en-US" dirty="0" smtClean="0"/>
              <a:t>It is inaccurate to describe what happened at Horseshoe Bend as a battle, since the vast majority of Indians were murdered as they begged for mercy.  Andrew Jackson rose to fame because of the victory, which further robbed the Creek Confederacy of their lands in the Southeast.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024" b="15024"/>
          <a:stretch>
            <a:fillRect/>
          </a:stretch>
        </p:blipFill>
        <p:spPr/>
      </p:pic>
    </p:spTree>
    <p:extLst>
      <p:ext uri="{BB962C8B-B14F-4D97-AF65-F5344CB8AC3E}">
        <p14:creationId xmlns:p14="http://schemas.microsoft.com/office/powerpoint/2010/main" val="2305957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5400" u="sng" dirty="0" smtClean="0">
                <a:solidFill>
                  <a:schemeClr val="accent1">
                    <a:lumMod val="50000"/>
                  </a:schemeClr>
                </a:solidFill>
                <a:latin typeface="Arabic Typesetting" pitchFamily="66" charset="-78"/>
                <a:cs typeface="Arabic Typesetting" pitchFamily="66" charset="-78"/>
              </a:rPr>
              <a:t>James Madison’s Preoccupations</a:t>
            </a:r>
            <a:endParaRPr lang="en-US" sz="5400" u="sng" dirty="0">
              <a:solidFill>
                <a:schemeClr val="accent1">
                  <a:lumMod val="50000"/>
                </a:schemeClr>
              </a:solidFill>
              <a:latin typeface="Arabic Typesetting" pitchFamily="66" charset="-78"/>
              <a:cs typeface="Arabic Typesetting" pitchFamily="66" charset="-78"/>
            </a:endParaRPr>
          </a:p>
        </p:txBody>
      </p:sp>
      <p:sp>
        <p:nvSpPr>
          <p:cNvPr id="6" name="Text Placeholder 5"/>
          <p:cNvSpPr>
            <a:spLocks noGrp="1"/>
          </p:cNvSpPr>
          <p:nvPr>
            <p:ph type="body" idx="1"/>
          </p:nvPr>
        </p:nvSpPr>
        <p:spPr/>
        <p:txBody>
          <a:bodyPr/>
          <a:lstStyle/>
          <a:p>
            <a:pPr algn="ctr"/>
            <a:r>
              <a:rPr lang="en-US" sz="3600" dirty="0" smtClean="0">
                <a:solidFill>
                  <a:schemeClr val="accent1">
                    <a:lumMod val="50000"/>
                  </a:schemeClr>
                </a:solidFill>
                <a:latin typeface="Arabic Typesetting" pitchFamily="66" charset="-78"/>
                <a:cs typeface="Arabic Typesetting" pitchFamily="66" charset="-78"/>
              </a:rPr>
              <a:t>Deficit Spending</a:t>
            </a:r>
            <a:endParaRPr lang="en-US" sz="3600" dirty="0">
              <a:solidFill>
                <a:schemeClr val="accent1">
                  <a:lumMod val="50000"/>
                </a:schemeClr>
              </a:solidFill>
              <a:latin typeface="Arabic Typesetting" pitchFamily="66" charset="-78"/>
              <a:cs typeface="Arabic Typesetting" pitchFamily="66" charset="-78"/>
            </a:endParaRPr>
          </a:p>
        </p:txBody>
      </p:sp>
      <p:sp>
        <p:nvSpPr>
          <p:cNvPr id="8" name="Text Placeholder 7"/>
          <p:cNvSpPr>
            <a:spLocks noGrp="1"/>
          </p:cNvSpPr>
          <p:nvPr>
            <p:ph type="body" sz="half" idx="3"/>
          </p:nvPr>
        </p:nvSpPr>
        <p:spPr/>
        <p:txBody>
          <a:bodyPr/>
          <a:lstStyle/>
          <a:p>
            <a:pPr algn="ctr"/>
            <a:r>
              <a:rPr lang="en-US" sz="3600" dirty="0" smtClean="0">
                <a:solidFill>
                  <a:schemeClr val="accent1">
                    <a:lumMod val="50000"/>
                  </a:schemeClr>
                </a:solidFill>
                <a:latin typeface="Arabic Typesetting" pitchFamily="66" charset="-78"/>
                <a:cs typeface="Arabic Typesetting" pitchFamily="66" charset="-78"/>
              </a:rPr>
              <a:t>Enforcing the Embargo</a:t>
            </a:r>
            <a:endParaRPr lang="en-US" sz="3600" dirty="0">
              <a:solidFill>
                <a:schemeClr val="accent1">
                  <a:lumMod val="50000"/>
                </a:schemeClr>
              </a:solidFill>
              <a:latin typeface="Arabic Typesetting" pitchFamily="66" charset="-78"/>
              <a:cs typeface="Arabic Typesetting" pitchFamily="66" charset="-78"/>
            </a:endParaRPr>
          </a:p>
        </p:txBody>
      </p:sp>
      <p:sp>
        <p:nvSpPr>
          <p:cNvPr id="7" name="Content Placeholder 6"/>
          <p:cNvSpPr>
            <a:spLocks noGrp="1"/>
          </p:cNvSpPr>
          <p:nvPr>
            <p:ph sz="half" idx="2"/>
          </p:nvPr>
        </p:nvSpPr>
        <p:spPr/>
        <p:txBody>
          <a:bodyPr>
            <a:normAutofit fontScale="92500" lnSpcReduction="20000"/>
          </a:bodyPr>
          <a:lstStyle/>
          <a:p>
            <a:pPr marL="0" indent="0">
              <a:buNone/>
            </a:pPr>
            <a:r>
              <a:rPr lang="en-US" dirty="0" smtClean="0"/>
              <a:t>In order to raise an army and supply the soldiers, James Madison was required to operate a budget which did not balance.  The idea of deficit spending was something Americans were familiar with due to the Revolutionary War, but very few Americans were comfortable with the idea of spending more than they had collected in revenues.</a:t>
            </a:r>
            <a:endParaRPr lang="en-US" dirty="0"/>
          </a:p>
        </p:txBody>
      </p:sp>
      <p:sp>
        <p:nvSpPr>
          <p:cNvPr id="9" name="Content Placeholder 8"/>
          <p:cNvSpPr>
            <a:spLocks noGrp="1"/>
          </p:cNvSpPr>
          <p:nvPr>
            <p:ph sz="half" idx="4"/>
          </p:nvPr>
        </p:nvSpPr>
        <p:spPr>
          <a:xfrm>
            <a:off x="4953000" y="2247900"/>
            <a:ext cx="3733800" cy="4000500"/>
          </a:xfrm>
        </p:spPr>
        <p:txBody>
          <a:bodyPr>
            <a:normAutofit fontScale="92500" lnSpcReduction="20000"/>
          </a:bodyPr>
          <a:lstStyle/>
          <a:p>
            <a:pPr marL="0" indent="0">
              <a:buNone/>
            </a:pPr>
            <a:r>
              <a:rPr lang="en-US" dirty="0" smtClean="0"/>
              <a:t>Meanwhile, the embargo against English trade was proving especially difficult to uphold.  Unscrupulous or unpatriotic Americans were more than willing to disguise their cargo as bound for neutral ports and then trade with the enemy – too make a profit in the midst of the war. New York and New England were essentially shut down during the conflict – and desperate. </a:t>
            </a:r>
            <a:endParaRPr lang="en-US" dirty="0"/>
          </a:p>
        </p:txBody>
      </p:sp>
    </p:spTree>
    <p:extLst>
      <p:ext uri="{BB962C8B-B14F-4D97-AF65-F5344CB8AC3E}">
        <p14:creationId xmlns:p14="http://schemas.microsoft.com/office/powerpoint/2010/main" val="3712781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Waterloo: A Turning Point in the War of 1812</a:t>
            </a:r>
            <a:endParaRPr lang="en-US" sz="4000" dirty="0">
              <a:solidFill>
                <a:schemeClr val="accent1">
                  <a:lumMod val="50000"/>
                </a:schemeClr>
              </a:solidFill>
              <a:latin typeface="Arabic Typesetting" pitchFamily="66" charset="-78"/>
              <a:cs typeface="Arabic Typesetting" pitchFamily="66" charset="-78"/>
            </a:endParaRPr>
          </a:p>
        </p:txBody>
      </p:sp>
      <p:sp>
        <p:nvSpPr>
          <p:cNvPr id="9" name="Text Placeholder 8"/>
          <p:cNvSpPr>
            <a:spLocks noGrp="1"/>
          </p:cNvSpPr>
          <p:nvPr>
            <p:ph type="body" sz="half" idx="2"/>
          </p:nvPr>
        </p:nvSpPr>
        <p:spPr>
          <a:xfrm>
            <a:off x="914400" y="5445824"/>
            <a:ext cx="7315200" cy="878775"/>
          </a:xfrm>
        </p:spPr>
        <p:txBody>
          <a:bodyPr>
            <a:normAutofit/>
          </a:bodyPr>
          <a:lstStyle/>
          <a:p>
            <a:r>
              <a:rPr lang="en-US" dirty="0" smtClean="0"/>
              <a:t>The Battle of Waterloo wasn’t really a part of the War of 1812 at all.  But the result – the catastrophic defeat of Napoleon – allowed England to focus its entire military might on the United States.  By the end of 1814, the complexion of the War of 1812 had changed dramatically.</a:t>
            </a:r>
            <a:endParaRPr lang="en-US"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9362" b="9362"/>
          <a:stretch>
            <a:fillRect/>
          </a:stretch>
        </p:blipFill>
        <p:spPr/>
      </p:pic>
    </p:spTree>
    <p:extLst>
      <p:ext uri="{BB962C8B-B14F-4D97-AF65-F5344CB8AC3E}">
        <p14:creationId xmlns:p14="http://schemas.microsoft.com/office/powerpoint/2010/main" val="3725051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accent1">
                    <a:lumMod val="50000"/>
                  </a:schemeClr>
                </a:solidFill>
                <a:latin typeface="Arabic Typesetting" pitchFamily="66" charset="-78"/>
                <a:cs typeface="Arabic Typesetting" pitchFamily="66" charset="-78"/>
              </a:rPr>
              <a:t>Washington, D.C. is savaged and burned.</a:t>
            </a:r>
            <a:endParaRPr lang="en-US" sz="4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p:txBody>
          <a:bodyPr/>
          <a:lstStyle/>
          <a:p>
            <a:r>
              <a:rPr lang="en-US" dirty="0" smtClean="0"/>
              <a:t>In 1814, the British sailed straight up the Chesapeake Bay to the mouth of the Potomac River, disembarked at Washington, D.C., and destroyed the capital.  Even the White House burned.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8120" b="18120"/>
          <a:stretch>
            <a:fillRect/>
          </a:stretch>
        </p:blipFill>
        <p:spPr/>
      </p:pic>
    </p:spTree>
    <p:extLst>
      <p:ext uri="{BB962C8B-B14F-4D97-AF65-F5344CB8AC3E}">
        <p14:creationId xmlns:p14="http://schemas.microsoft.com/office/powerpoint/2010/main" val="78509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chemeClr val="accent1">
                    <a:lumMod val="50000"/>
                  </a:schemeClr>
                </a:solidFill>
                <a:latin typeface="Arabic Typesetting" pitchFamily="66" charset="-78"/>
                <a:cs typeface="Arabic Typesetting" pitchFamily="66" charset="-78"/>
              </a:rPr>
              <a:t>The Defense of Fort McHenry</a:t>
            </a:r>
            <a:endParaRPr lang="en-US" sz="48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878775"/>
          </a:xfrm>
        </p:spPr>
        <p:txBody>
          <a:bodyPr>
            <a:normAutofit fontScale="92500"/>
          </a:bodyPr>
          <a:lstStyle/>
          <a:p>
            <a:r>
              <a:rPr lang="en-US" dirty="0" smtClean="0"/>
              <a:t>After the storm passed through, British soldiers marched on to Fort McHenry.  Having regrouped by now, American Soldiers successfully defended the fortress and turned back the British.  Moreover, Francis Scott Key took the time to pen our nation’s national anthem: The Star Spangled Banner.</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546" b="13546"/>
          <a:stretch>
            <a:fillRect/>
          </a:stretch>
        </p:blipFill>
        <p:spPr/>
      </p:pic>
    </p:spTree>
    <p:extLst>
      <p:ext uri="{BB962C8B-B14F-4D97-AF65-F5344CB8AC3E}">
        <p14:creationId xmlns:p14="http://schemas.microsoft.com/office/powerpoint/2010/main" val="30406564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The Failure of British Efforts – Lake Champlain</a:t>
            </a:r>
            <a:endParaRPr lang="en-US" sz="40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p:txBody>
          <a:bodyPr>
            <a:normAutofit fontScale="92500"/>
          </a:bodyPr>
          <a:lstStyle/>
          <a:p>
            <a:r>
              <a:rPr lang="en-US" dirty="0" smtClean="0"/>
              <a:t>In an invasion that was eerily reminiscent of the Battle of Saratoga, the British campaign in New York was halted and turned back by American soldiers whose knowledge of the terrain proved decisive.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724" b="13724"/>
          <a:stretch>
            <a:fillRect/>
          </a:stretch>
        </p:blipFill>
        <p:spPr/>
      </p:pic>
    </p:spTree>
    <p:extLst>
      <p:ext uri="{BB962C8B-B14F-4D97-AF65-F5344CB8AC3E}">
        <p14:creationId xmlns:p14="http://schemas.microsoft.com/office/powerpoint/2010/main" val="490849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Andrew Jackson and the Battle of New Orleans</a:t>
            </a:r>
            <a:endParaRPr lang="en-US" sz="40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334000"/>
            <a:ext cx="7315200" cy="1219200"/>
          </a:xfrm>
        </p:spPr>
        <p:txBody>
          <a:bodyPr>
            <a:normAutofit lnSpcReduction="10000"/>
          </a:bodyPr>
          <a:lstStyle/>
          <a:p>
            <a:r>
              <a:rPr lang="en-US" dirty="0" smtClean="0"/>
              <a:t>Using an army of Western Americans, free blacks, Native Americans, and even the pirate </a:t>
            </a:r>
            <a:r>
              <a:rPr lang="en-US" dirty="0"/>
              <a:t>J</a:t>
            </a:r>
            <a:r>
              <a:rPr lang="en-US" dirty="0" smtClean="0"/>
              <a:t>ean Lafitte, Andrew Jackson was able to successfully defend the city of New Orleans.  Well placed American soldiers were able to annihilate their British adversary – killing or wounding over 2000 British.  That the Treaty of Ghent was already signed, sealed, and delivered before the battle began hardly even troubled the American soldiers who thrashed the British.</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580" b="15580"/>
          <a:stretch>
            <a:fillRect/>
          </a:stretch>
        </p:blipFill>
        <p:spPr/>
      </p:pic>
    </p:spTree>
    <p:extLst>
      <p:ext uri="{BB962C8B-B14F-4D97-AF65-F5344CB8AC3E}">
        <p14:creationId xmlns:p14="http://schemas.microsoft.com/office/powerpoint/2010/main" val="2097999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6000" u="sng" dirty="0" smtClean="0">
                <a:solidFill>
                  <a:schemeClr val="accent1">
                    <a:lumMod val="50000"/>
                  </a:schemeClr>
                </a:solidFill>
                <a:latin typeface="Arabic Typesetting" pitchFamily="66" charset="-78"/>
                <a:cs typeface="Arabic Typesetting" pitchFamily="66" charset="-78"/>
              </a:rPr>
              <a:t>The Treaty of Ghent of 1814</a:t>
            </a:r>
            <a:endParaRPr lang="en-US" sz="6000" u="sng" dirty="0">
              <a:solidFill>
                <a:schemeClr val="accent1">
                  <a:lumMod val="50000"/>
                </a:schemeClr>
              </a:solidFill>
              <a:latin typeface="Arabic Typesetting" pitchFamily="66" charset="-78"/>
              <a:cs typeface="Arabic Typesetting" pitchFamily="66" charset="-78"/>
            </a:endParaRPr>
          </a:p>
        </p:txBody>
      </p:sp>
      <p:sp>
        <p:nvSpPr>
          <p:cNvPr id="6" name="Content Placeholder 5"/>
          <p:cNvSpPr>
            <a:spLocks noGrp="1"/>
          </p:cNvSpPr>
          <p:nvPr>
            <p:ph sz="quarter" idx="1"/>
          </p:nvPr>
        </p:nvSpPr>
        <p:spPr/>
        <p:txBody>
          <a:bodyPr>
            <a:normAutofit fontScale="92500" lnSpcReduction="10000"/>
          </a:bodyPr>
          <a:lstStyle/>
          <a:p>
            <a:r>
              <a:rPr lang="en-US" dirty="0" smtClean="0"/>
              <a:t>The Treaty of Ghent does very little to change circumstances between the United States and England.  The English were clearly capable of organizing an attack against the United States, but after having suffered several setbacks – and because of cry for fiscal responsibility and peace at home – the British were willing to call a cease fire.</a:t>
            </a:r>
          </a:p>
          <a:p>
            <a:r>
              <a:rPr lang="en-US" dirty="0" smtClean="0"/>
              <a:t>No harm, no foul?  Even after burning down Washington, D.C.</a:t>
            </a:r>
          </a:p>
          <a:p>
            <a:r>
              <a:rPr lang="en-US" dirty="0" smtClean="0"/>
              <a:t>Despite the obvious lessons to be learned, Americans felt a sense of pride in having stood up for themselves and defended the nation once again. </a:t>
            </a:r>
          </a:p>
          <a:p>
            <a:r>
              <a:rPr lang="en-US" dirty="0" smtClean="0"/>
              <a:t>Some would say that Americans became a more respected player in the game of international affairs due to the war effort. </a:t>
            </a:r>
            <a:endParaRPr lang="en-US" dirty="0"/>
          </a:p>
        </p:txBody>
      </p:sp>
    </p:spTree>
    <p:extLst>
      <p:ext uri="{BB962C8B-B14F-4D97-AF65-F5344CB8AC3E}">
        <p14:creationId xmlns:p14="http://schemas.microsoft.com/office/powerpoint/2010/main" val="2338860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Consequences of the War of 1812</a:t>
            </a:r>
            <a:endParaRPr lang="en-US" sz="5400" u="sng" dirty="0">
              <a:solidFill>
                <a:schemeClr val="accent1">
                  <a:lumMod val="50000"/>
                </a:schemeClr>
              </a:solidFill>
              <a:latin typeface="Arabic Typesetting" pitchFamily="66" charset="-78"/>
              <a:cs typeface="Arabic Typesetting" pitchFamily="66" charset="-78"/>
            </a:endParaRPr>
          </a:p>
        </p:txBody>
      </p:sp>
      <p:sp>
        <p:nvSpPr>
          <p:cNvPr id="5" name="Text Placeholder 4"/>
          <p:cNvSpPr>
            <a:spLocks noGrp="1"/>
          </p:cNvSpPr>
          <p:nvPr>
            <p:ph type="body" idx="2"/>
          </p:nvPr>
        </p:nvSpPr>
        <p:spPr>
          <a:xfrm>
            <a:off x="457200" y="1600200"/>
            <a:ext cx="2362200" cy="4495800"/>
          </a:xfrm>
        </p:spPr>
        <p:txBody>
          <a:bodyPr>
            <a:normAutofit fontScale="92500"/>
          </a:bodyPr>
          <a:lstStyle/>
          <a:p>
            <a:r>
              <a:rPr lang="en-US" dirty="0" smtClean="0"/>
              <a:t>In the Northeast, the embargo restricting trade with England had inspired Americans to become more self-reliant when it came to manufacturing their own goods. Samuel Slater had stolen the secret to creating the factory from England in the 1790s.  Now, Lowell Mills and other copycat industries would be established and thrive in New England.  There were hundreds of factories and mills built and thousands of new jobs created. </a:t>
            </a:r>
            <a:endParaRPr lang="en-US" dirty="0"/>
          </a:p>
        </p:txBody>
      </p:sp>
      <p:pic>
        <p:nvPicPr>
          <p:cNvPr id="6" name="Content Placeholder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971800" y="1992278"/>
            <a:ext cx="5715000" cy="3711644"/>
          </a:xfrm>
        </p:spPr>
      </p:pic>
    </p:spTree>
    <p:extLst>
      <p:ext uri="{BB962C8B-B14F-4D97-AF65-F5344CB8AC3E}">
        <p14:creationId xmlns:p14="http://schemas.microsoft.com/office/powerpoint/2010/main" val="2430582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p:spPr>
        <p:txBody>
          <a:bodyPr>
            <a:normAutofit/>
          </a:bodyPr>
          <a:lstStyle/>
          <a:p>
            <a:r>
              <a:rPr lang="en-US" sz="5400" dirty="0" smtClean="0">
                <a:solidFill>
                  <a:schemeClr val="accent1">
                    <a:lumMod val="50000"/>
                  </a:schemeClr>
                </a:solidFill>
                <a:latin typeface="Arabic Typesetting" pitchFamily="66" charset="-78"/>
                <a:cs typeface="Arabic Typesetting" pitchFamily="66" charset="-78"/>
              </a:rPr>
              <a:t>Consequences of the War of 1812</a:t>
            </a:r>
            <a:endParaRPr lang="en-US" sz="5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457200" y="1600200"/>
            <a:ext cx="8305800" cy="990600"/>
          </a:xfrm>
        </p:spPr>
        <p:txBody>
          <a:bodyPr>
            <a:normAutofit fontScale="77500" lnSpcReduction="20000"/>
          </a:bodyPr>
          <a:lstStyle/>
          <a:p>
            <a:r>
              <a:rPr lang="en-US" dirty="0" smtClean="0"/>
              <a:t>The population of the ‘Old Northwest’ was growing rapidly.  States like Indiana, Illinois, Missouri, Michigan, and Ohio all saw their population double each decade going forward.  Now that the threat of Native American conflict was removed and British military outposts were rendered useless, the land of the Northwest Territory became more attractive to settlement.  Native Americans, meanwhile were marginalized even further; many chose to retreat west of the Mississippi.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39885" y="2438400"/>
            <a:ext cx="7864230" cy="3505200"/>
          </a:xfrm>
        </p:spPr>
      </p:pic>
    </p:spTree>
    <p:extLst>
      <p:ext uri="{BB962C8B-B14F-4D97-AF65-F5344CB8AC3E}">
        <p14:creationId xmlns:p14="http://schemas.microsoft.com/office/powerpoint/2010/main" val="3251978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5400" u="sng" dirty="0" smtClean="0">
                <a:latin typeface="Arabic Typesetting" pitchFamily="66" charset="-78"/>
                <a:cs typeface="Arabic Typesetting" pitchFamily="66" charset="-78"/>
              </a:rPr>
              <a:t>Jefferson’s Cosmopolitan Worldview</a:t>
            </a:r>
            <a:endParaRPr lang="en-US" sz="5400" u="sng" dirty="0">
              <a:latin typeface="Arabic Typesetting" pitchFamily="66" charset="-78"/>
              <a:cs typeface="Arabic Typesetting" pitchFamily="66" charset="-78"/>
            </a:endParaRPr>
          </a:p>
        </p:txBody>
      </p:sp>
      <p:sp>
        <p:nvSpPr>
          <p:cNvPr id="7" name="Text Placeholder 6"/>
          <p:cNvSpPr>
            <a:spLocks noGrp="1"/>
          </p:cNvSpPr>
          <p:nvPr>
            <p:ph type="body" idx="2"/>
          </p:nvPr>
        </p:nvSpPr>
        <p:spPr>
          <a:xfrm>
            <a:off x="533400" y="1600200"/>
            <a:ext cx="2286000" cy="4495800"/>
          </a:xfrm>
        </p:spPr>
        <p:txBody>
          <a:bodyPr>
            <a:normAutofit fontScale="92500" lnSpcReduction="20000"/>
          </a:bodyPr>
          <a:lstStyle/>
          <a:p>
            <a:r>
              <a:rPr lang="en-US" dirty="0" smtClean="0"/>
              <a:t>Thomas Jefferson’s plan for an agrarian republic relied heavily on economic interdependence between American and European groups.  He envisioned a world where American grown crops would feed European economies, and where free trade – along with free navigation of the seas – would allow Americans to import manufactured goods from Europe.  There was plenty of good logic behind his thinking, but there were even more obstacles to contend with. </a:t>
            </a:r>
            <a:endParaRPr lang="en-US" dirty="0"/>
          </a:p>
        </p:txBody>
      </p:sp>
      <p:sp>
        <p:nvSpPr>
          <p:cNvPr id="6" name="Content Placeholder 5"/>
          <p:cNvSpPr>
            <a:spLocks noGrp="1"/>
          </p:cNvSpPr>
          <p:nvPr>
            <p:ph sz="quarter" idx="1"/>
          </p:nvPr>
        </p:nvSpPr>
        <p:spPr/>
        <p:txBody>
          <a:bodyPr/>
          <a:lstStyle/>
          <a:p>
            <a:r>
              <a:rPr lang="en-US" dirty="0" smtClean="0">
                <a:solidFill>
                  <a:schemeClr val="accent1">
                    <a:lumMod val="75000"/>
                  </a:schemeClr>
                </a:solidFill>
              </a:rPr>
              <a:t>Westward Expansion of Americans caused conflict with Native American Communities.</a:t>
            </a:r>
          </a:p>
          <a:p>
            <a:endParaRPr lang="en-US" dirty="0">
              <a:solidFill>
                <a:schemeClr val="accent1">
                  <a:lumMod val="75000"/>
                </a:schemeClr>
              </a:solidFill>
            </a:endParaRPr>
          </a:p>
          <a:p>
            <a:r>
              <a:rPr lang="en-US" dirty="0" smtClean="0">
                <a:solidFill>
                  <a:schemeClr val="accent1">
                    <a:lumMod val="75000"/>
                  </a:schemeClr>
                </a:solidFill>
              </a:rPr>
              <a:t>Obstacles to free trade and free navigation of the seas put into place by both England and France caused conflict with Europe. </a:t>
            </a:r>
          </a:p>
          <a:p>
            <a:endParaRPr lang="en-US" dirty="0">
              <a:solidFill>
                <a:schemeClr val="accent1">
                  <a:lumMod val="75000"/>
                </a:schemeClr>
              </a:solidFill>
            </a:endParaRPr>
          </a:p>
          <a:p>
            <a:r>
              <a:rPr lang="en-US" dirty="0" smtClean="0">
                <a:solidFill>
                  <a:schemeClr val="accent1">
                    <a:lumMod val="75000"/>
                  </a:schemeClr>
                </a:solidFill>
              </a:rPr>
              <a:t>Emerging regional differences required constant political attention. </a:t>
            </a:r>
            <a:endParaRPr lang="en-US" dirty="0">
              <a:solidFill>
                <a:schemeClr val="accent1">
                  <a:lumMod val="75000"/>
                </a:schemeClr>
              </a:solidFill>
            </a:endParaRPr>
          </a:p>
        </p:txBody>
      </p:sp>
    </p:spTree>
    <p:extLst>
      <p:ext uri="{BB962C8B-B14F-4D97-AF65-F5344CB8AC3E}">
        <p14:creationId xmlns:p14="http://schemas.microsoft.com/office/powerpoint/2010/main" val="8119421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Consequences of the War of 1812</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p:txBody>
          <a:bodyPr>
            <a:normAutofit lnSpcReduction="10000"/>
          </a:bodyPr>
          <a:lstStyle/>
          <a:p>
            <a:r>
              <a:rPr lang="en-US" dirty="0" smtClean="0"/>
              <a:t>In the South the restoration of free trade with Europe and the evolution of the factory system in the Northeast – coupled with Eli Whitney’s invention of the cotton gin – led to an explosion in the production of cotton.  Plantation agriculture moved West, rapidly and efficiently.  As far as Texas, ‘Cotton was King.’</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0" y="1495587"/>
            <a:ext cx="5486400" cy="4771293"/>
          </a:xfrm>
        </p:spPr>
      </p:pic>
    </p:spTree>
    <p:extLst>
      <p:ext uri="{BB962C8B-B14F-4D97-AF65-F5344CB8AC3E}">
        <p14:creationId xmlns:p14="http://schemas.microsoft.com/office/powerpoint/2010/main" val="32411314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u="sng" dirty="0" smtClean="0">
                <a:solidFill>
                  <a:schemeClr val="accent1">
                    <a:lumMod val="50000"/>
                  </a:schemeClr>
                </a:solidFill>
                <a:latin typeface="Arabic Typesetting" pitchFamily="66" charset="-78"/>
                <a:cs typeface="Arabic Typesetting" pitchFamily="66" charset="-78"/>
              </a:rPr>
              <a:t>Consequences of the War of 1812</a:t>
            </a:r>
            <a:endParaRPr lang="en-US" sz="60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762000" y="1752600"/>
            <a:ext cx="2133600" cy="4343400"/>
          </a:xfrm>
        </p:spPr>
        <p:txBody>
          <a:bodyPr>
            <a:normAutofit/>
          </a:bodyPr>
          <a:lstStyle/>
          <a:p>
            <a:r>
              <a:rPr lang="en-US" dirty="0" smtClean="0"/>
              <a:t>The cotton revolution, of course, also caused the expansion and growth of slavery.  The institution itself –which had been diversifying in terms of occupations – was now to be further dehumanized by relegating most slaves to cotton production – especially in the deep South and West.</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971800" y="1838920"/>
            <a:ext cx="5715000" cy="4018359"/>
          </a:xfrm>
        </p:spPr>
      </p:pic>
    </p:spTree>
    <p:extLst>
      <p:ext uri="{BB962C8B-B14F-4D97-AF65-F5344CB8AC3E}">
        <p14:creationId xmlns:p14="http://schemas.microsoft.com/office/powerpoint/2010/main" val="1711108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Slave Revolts: Denmark Vesey, 1822</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p:txBody>
          <a:bodyPr>
            <a:normAutofit fontScale="85000" lnSpcReduction="20000"/>
          </a:bodyPr>
          <a:lstStyle/>
          <a:p>
            <a:r>
              <a:rPr lang="en-US" dirty="0" smtClean="0"/>
              <a:t>Denmark Vesey was a free black who lived in Charleston, South Carolina.  He was well versed in Christian theology and his anti-slavery exhortations had whites in the city concerned enough to shut down his ministry.  Vesey began to organize an armed insurrection in response – even recruiting whites to aid his efforts, but he was discovered before the plot was put into motion.  In the end, over 100 slaves, free blacks and conspirators were arrested – and 35, including Vesey, were put to death in Charleston. </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895600" y="1600200"/>
            <a:ext cx="5627230" cy="4182104"/>
          </a:xfrm>
        </p:spPr>
      </p:pic>
    </p:spTree>
    <p:extLst>
      <p:ext uri="{BB962C8B-B14F-4D97-AF65-F5344CB8AC3E}">
        <p14:creationId xmlns:p14="http://schemas.microsoft.com/office/powerpoint/2010/main" val="4271990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800" u="sng" dirty="0" smtClean="0">
                <a:solidFill>
                  <a:schemeClr val="accent1">
                    <a:lumMod val="50000"/>
                  </a:schemeClr>
                </a:solidFill>
                <a:latin typeface="Arabic Typesetting" pitchFamily="66" charset="-78"/>
                <a:cs typeface="Arabic Typesetting" pitchFamily="66" charset="-78"/>
              </a:rPr>
              <a:t>Jefferson’s Political Coalition Splinters</a:t>
            </a:r>
            <a:endParaRPr lang="en-US" sz="4800" u="sng" dirty="0">
              <a:solidFill>
                <a:schemeClr val="accent1">
                  <a:lumMod val="50000"/>
                </a:schemeClr>
              </a:solidFill>
              <a:latin typeface="Arabic Typesetting" pitchFamily="66" charset="-78"/>
              <a:cs typeface="Arabic Typesetting" pitchFamily="66" charset="-78"/>
            </a:endParaRPr>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125993" y="1447800"/>
            <a:ext cx="3326488" cy="4572000"/>
          </a:xfrm>
        </p:spPr>
      </p:pic>
      <p:sp>
        <p:nvSpPr>
          <p:cNvPr id="7" name="Content Placeholder 6"/>
          <p:cNvSpPr>
            <a:spLocks noGrp="1"/>
          </p:cNvSpPr>
          <p:nvPr>
            <p:ph sz="quarter" idx="2"/>
          </p:nvPr>
        </p:nvSpPr>
        <p:spPr>
          <a:xfrm>
            <a:off x="4953000" y="1447800"/>
            <a:ext cx="3749040" cy="4953000"/>
          </a:xfrm>
        </p:spPr>
        <p:txBody>
          <a:bodyPr>
            <a:normAutofit fontScale="85000" lnSpcReduction="20000"/>
          </a:bodyPr>
          <a:lstStyle/>
          <a:p>
            <a:r>
              <a:rPr lang="en-US" b="1" u="sng" dirty="0" smtClean="0"/>
              <a:t>The Essex </a:t>
            </a:r>
            <a:r>
              <a:rPr lang="en-US" b="1" u="sng" dirty="0" err="1" smtClean="0"/>
              <a:t>Junto</a:t>
            </a:r>
            <a:r>
              <a:rPr lang="en-US" dirty="0" smtClean="0"/>
              <a:t>: Led by Timothy Pickering, this faction of the Republicans was New England based, and favored policies to protect industrial growth.</a:t>
            </a:r>
          </a:p>
          <a:p>
            <a:r>
              <a:rPr lang="en-US" b="1" u="sng" dirty="0" smtClean="0"/>
              <a:t>The </a:t>
            </a:r>
            <a:r>
              <a:rPr lang="en-US" b="1" u="sng" dirty="0" err="1" smtClean="0"/>
              <a:t>Tertium</a:t>
            </a:r>
            <a:r>
              <a:rPr lang="en-US" b="1" u="sng" dirty="0" smtClean="0"/>
              <a:t> Quid</a:t>
            </a:r>
            <a:r>
              <a:rPr lang="en-US" dirty="0" smtClean="0"/>
              <a:t>: John Randolph led this group, which saw Jefferson as too expansive of the federal government’s power</a:t>
            </a:r>
            <a:r>
              <a:rPr lang="en-US" dirty="0" smtClean="0"/>
              <a:t>.</a:t>
            </a:r>
            <a:r>
              <a:rPr lang="en-US" b="1" u="sng" dirty="0">
                <a:latin typeface="Andalus" pitchFamily="18" charset="-78"/>
                <a:cs typeface="Andalus" pitchFamily="18" charset="-78"/>
              </a:rPr>
              <a:t> </a:t>
            </a:r>
            <a:endParaRPr lang="en-US" b="1" u="sng" dirty="0" smtClean="0">
              <a:latin typeface="Andalus" pitchFamily="18" charset="-78"/>
              <a:cs typeface="Andalus" pitchFamily="18" charset="-78"/>
            </a:endParaRPr>
          </a:p>
          <a:p>
            <a:r>
              <a:rPr lang="en-US" b="1" u="sng" dirty="0" smtClean="0">
                <a:cs typeface="Andalus" pitchFamily="18" charset="-78"/>
              </a:rPr>
              <a:t>Aaron </a:t>
            </a:r>
            <a:r>
              <a:rPr lang="en-US" b="1" u="sng" dirty="0">
                <a:cs typeface="Andalus" pitchFamily="18" charset="-78"/>
              </a:rPr>
              <a:t>Burr </a:t>
            </a:r>
            <a:r>
              <a:rPr lang="en-US" dirty="0">
                <a:cs typeface="Andalus" pitchFamily="18" charset="-78"/>
              </a:rPr>
              <a:t>– The intrigues of Aaron Burr after he was replaced by Jefferson on the Presidential ticket in 1804 caused plenty of disorder during Jefferson’s second term in office. </a:t>
            </a:r>
          </a:p>
          <a:p>
            <a:endParaRPr lang="en-US" dirty="0" smtClean="0"/>
          </a:p>
          <a:p>
            <a:endParaRPr lang="en-US" dirty="0"/>
          </a:p>
        </p:txBody>
      </p:sp>
    </p:spTree>
    <p:extLst>
      <p:ext uri="{BB962C8B-B14F-4D97-AF65-F5344CB8AC3E}">
        <p14:creationId xmlns:p14="http://schemas.microsoft.com/office/powerpoint/2010/main" val="928536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Foreign Affairs Shape Domestic Policy</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304800" y="1447800"/>
            <a:ext cx="3429000" cy="4953000"/>
          </a:xfrm>
        </p:spPr>
        <p:txBody>
          <a:bodyPr>
            <a:normAutofit fontScale="85000" lnSpcReduction="20000"/>
          </a:bodyPr>
          <a:lstStyle/>
          <a:p>
            <a:pPr marL="0" indent="0">
              <a:buNone/>
            </a:pPr>
            <a:r>
              <a:rPr lang="en-US" dirty="0" smtClean="0"/>
              <a:t>Jefferson remained committed to the idea of Americans exporting foodstuffs to Europe – and persistent war created a healthy demand for food.  But persistent war also caused European markets to resent American neutrality and profits.  The British, by 1803, had started a policy of impressment of sailors and disruption of supposedly neutral shippin</a:t>
            </a:r>
            <a:r>
              <a:rPr lang="en-US" dirty="0" smtClean="0"/>
              <a:t>g.  Napoleon, meanwhile, found a new food source in Russia and encouraged privateers and other French vessels to interrupt American trade with England.</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886200" y="1851279"/>
            <a:ext cx="4648200" cy="3765042"/>
          </a:xfrm>
        </p:spPr>
      </p:pic>
    </p:spTree>
    <p:extLst>
      <p:ext uri="{BB962C8B-B14F-4D97-AF65-F5344CB8AC3E}">
        <p14:creationId xmlns:p14="http://schemas.microsoft.com/office/powerpoint/2010/main" val="4006311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000" u="sng" dirty="0" smtClean="0">
                <a:solidFill>
                  <a:schemeClr val="accent1">
                    <a:lumMod val="50000"/>
                  </a:schemeClr>
                </a:solidFill>
                <a:latin typeface="Arabic Typesetting" pitchFamily="66" charset="-78"/>
                <a:cs typeface="Arabic Typesetting" pitchFamily="66" charset="-78"/>
              </a:rPr>
              <a:t>The Attack on the </a:t>
            </a:r>
            <a:r>
              <a:rPr lang="en-US" sz="6000" i="1" u="sng" dirty="0" smtClean="0">
                <a:solidFill>
                  <a:schemeClr val="accent1">
                    <a:lumMod val="50000"/>
                  </a:schemeClr>
                </a:solidFill>
                <a:latin typeface="Arabic Typesetting" pitchFamily="66" charset="-78"/>
                <a:cs typeface="Arabic Typesetting" pitchFamily="66" charset="-78"/>
              </a:rPr>
              <a:t>USS Chesapeake</a:t>
            </a:r>
            <a:endParaRPr lang="en-US" sz="6000" i="1"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914400" y="1447800"/>
            <a:ext cx="3048000" cy="4572000"/>
          </a:xfrm>
        </p:spPr>
        <p:txBody>
          <a:bodyPr>
            <a:normAutofit fontScale="85000" lnSpcReduction="20000"/>
          </a:bodyPr>
          <a:lstStyle/>
          <a:p>
            <a:pPr marL="0" indent="0">
              <a:buNone/>
            </a:pPr>
            <a:r>
              <a:rPr lang="en-US" dirty="0" smtClean="0"/>
              <a:t>The British ship HMS Leopard stopped, shelled, and boarded the American vessel Chesapeake in June of 1807, killing three Americans, injuring eighteen, crippling the ship.  American sailors were impressed – or robbed of their liberty and conscripted into the British Navy as a result.  The incident damage American pride significantly, and rumblings towards war began very early…</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48200" y="1416222"/>
            <a:ext cx="3581400" cy="4955884"/>
          </a:xfrm>
        </p:spPr>
      </p:pic>
    </p:spTree>
    <p:extLst>
      <p:ext uri="{BB962C8B-B14F-4D97-AF65-F5344CB8AC3E}">
        <p14:creationId xmlns:p14="http://schemas.microsoft.com/office/powerpoint/2010/main" val="2326429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Thomas Jefferson’s Embargo Act</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914400" y="1447800"/>
            <a:ext cx="2209800" cy="4572000"/>
          </a:xfrm>
        </p:spPr>
        <p:txBody>
          <a:bodyPr>
            <a:normAutofit fontScale="62500" lnSpcReduction="20000"/>
          </a:bodyPr>
          <a:lstStyle/>
          <a:p>
            <a:pPr marL="0" indent="0">
              <a:buNone/>
            </a:pPr>
            <a:r>
              <a:rPr lang="en-US" dirty="0" smtClean="0"/>
              <a:t>In violation of his own principles, Jefferson placed an embargo on all trade with England and France.  The result was an 80% reduction in the exports taken into the United States, and the onset of the worst economic depression the nation had ever known.  Lost jobs, bankruptcy, and business failures occurred at a catastrophic rate, and the debtors prisons filled. New England suffered terribly, but so did Western farmers, who saw prices drop dramatically when their ability to export foodstuffs was limited to nil.</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048000" y="1524000"/>
            <a:ext cx="5586154" cy="4267200"/>
          </a:xfrm>
        </p:spPr>
      </p:pic>
    </p:spTree>
    <p:extLst>
      <p:ext uri="{BB962C8B-B14F-4D97-AF65-F5344CB8AC3E}">
        <p14:creationId xmlns:p14="http://schemas.microsoft.com/office/powerpoint/2010/main" val="185123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u="sng" dirty="0" smtClean="0">
                <a:solidFill>
                  <a:schemeClr val="accent1">
                    <a:lumMod val="50000"/>
                  </a:schemeClr>
                </a:solidFill>
                <a:latin typeface="Arabic Typesetting" pitchFamily="66" charset="-78"/>
                <a:cs typeface="Arabic Typesetting" pitchFamily="66" charset="-78"/>
              </a:rPr>
              <a:t>The Westerners Blame England</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381000" y="1447800"/>
            <a:ext cx="2819400" cy="4876800"/>
          </a:xfrm>
        </p:spPr>
        <p:txBody>
          <a:bodyPr>
            <a:normAutofit fontScale="77500" lnSpcReduction="20000"/>
          </a:bodyPr>
          <a:lstStyle/>
          <a:p>
            <a:pPr marL="0" indent="0">
              <a:buNone/>
            </a:pPr>
            <a:r>
              <a:rPr lang="en-US" dirty="0" smtClean="0"/>
              <a:t>In spite of the fact that economic depression had devastated local economies in the Northeast, South, and West, many Americans harbored so much resentment still towards England that they blamed the English for the crisis.  Moreover, many in the West suspected that the English, still occupying western forts, were conspiring with Native Americans to do Americans on the frontier harm.  Calls for war were frequent in the West, where War Hawks won seats in Congress.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200400" y="1823810"/>
            <a:ext cx="5483225" cy="3819980"/>
          </a:xfrm>
        </p:spPr>
      </p:pic>
    </p:spTree>
    <p:extLst>
      <p:ext uri="{BB962C8B-B14F-4D97-AF65-F5344CB8AC3E}">
        <p14:creationId xmlns:p14="http://schemas.microsoft.com/office/powerpoint/2010/main" val="3953465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u="sng" dirty="0" smtClean="0">
                <a:solidFill>
                  <a:schemeClr val="accent1">
                    <a:lumMod val="50000"/>
                  </a:schemeClr>
                </a:solidFill>
                <a:latin typeface="Arabic Typesetting" pitchFamily="66" charset="-78"/>
                <a:cs typeface="Arabic Typesetting" pitchFamily="66" charset="-78"/>
              </a:rPr>
              <a:t>President James Madison</a:t>
            </a:r>
            <a:endParaRPr lang="en-US" sz="60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p:txBody>
          <a:bodyPr>
            <a:normAutofit fontScale="92500"/>
          </a:bodyPr>
          <a:lstStyle/>
          <a:p>
            <a:pPr marL="0" indent="0">
              <a:buNone/>
            </a:pPr>
            <a:r>
              <a:rPr lang="en-US" dirty="0" smtClean="0"/>
              <a:t>James Madison was always the political brains behind the Republican Party and received Jefferson’s endorsement in the Election of 1808.  Since there had been no real decline in Jefferson’s popularity during the recession, Madison easily won election; nevertheless, some resurgence in the Federalist Party was shown as they gained seats in Congress that year.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33950" y="1452051"/>
            <a:ext cx="3749675" cy="4563498"/>
          </a:xfrm>
        </p:spPr>
      </p:pic>
    </p:spTree>
    <p:extLst>
      <p:ext uri="{BB962C8B-B14F-4D97-AF65-F5344CB8AC3E}">
        <p14:creationId xmlns:p14="http://schemas.microsoft.com/office/powerpoint/2010/main" val="15711370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673</TotalTime>
  <Words>2469</Words>
  <Application>Microsoft Office PowerPoint</Application>
  <PresentationFormat>On-screen Show (4:3)</PresentationFormat>
  <Paragraphs>81</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Equity</vt:lpstr>
      <vt:lpstr>Mr. Madison’s War: The War of 1812</vt:lpstr>
      <vt:lpstr>The War of 1812</vt:lpstr>
      <vt:lpstr>Jefferson’s Cosmopolitan Worldview</vt:lpstr>
      <vt:lpstr>Jefferson’s Political Coalition Splinters</vt:lpstr>
      <vt:lpstr>Foreign Affairs Shape Domestic Policy</vt:lpstr>
      <vt:lpstr>The Attack on the USS Chesapeake</vt:lpstr>
      <vt:lpstr>Thomas Jefferson’s Embargo Act</vt:lpstr>
      <vt:lpstr>The Westerners Blame England</vt:lpstr>
      <vt:lpstr>President James Madison</vt:lpstr>
      <vt:lpstr>The Rise of the Western War Hawks</vt:lpstr>
      <vt:lpstr>The War of 1812</vt:lpstr>
      <vt:lpstr>Indian Wars: “The Prophet”</vt:lpstr>
      <vt:lpstr>American Self-Interests and Opportunity</vt:lpstr>
      <vt:lpstr>Diplomatic Maneuverings Continue</vt:lpstr>
      <vt:lpstr>Tecumseh, William Henry Harrison, and the Battle of Tippecanoe</vt:lpstr>
      <vt:lpstr>The American Military, 1812</vt:lpstr>
      <vt:lpstr>The US Navy Acquits Itself Quite Well</vt:lpstr>
      <vt:lpstr>“We have met the enemy, and they are ours.” </vt:lpstr>
      <vt:lpstr>The Battle of the Thames River</vt:lpstr>
      <vt:lpstr>The Massacre at Horseshoe Bend</vt:lpstr>
      <vt:lpstr>James Madison’s Preoccupations</vt:lpstr>
      <vt:lpstr>Waterloo: A Turning Point in the War of 1812</vt:lpstr>
      <vt:lpstr>Washington, D.C. is savaged and burned.</vt:lpstr>
      <vt:lpstr>The Defense of Fort McHenry</vt:lpstr>
      <vt:lpstr>The Failure of British Efforts – Lake Champlain</vt:lpstr>
      <vt:lpstr>Andrew Jackson and the Battle of New Orleans</vt:lpstr>
      <vt:lpstr>The Treaty of Ghent of 1814</vt:lpstr>
      <vt:lpstr>Consequences of the War of 1812</vt:lpstr>
      <vt:lpstr>Consequences of the War of 1812</vt:lpstr>
      <vt:lpstr>Consequences of the War of 1812</vt:lpstr>
      <vt:lpstr>Consequences of the War of 1812</vt:lpstr>
      <vt:lpstr>Slave Revolts: Denmark Vesey, 1822</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Mr. Madison’s War: The War of 1812</dc:title>
  <dc:creator>Adam Henry</dc:creator>
  <cp:lastModifiedBy>Adam Henry</cp:lastModifiedBy>
  <cp:revision>28</cp:revision>
  <dcterms:created xsi:type="dcterms:W3CDTF">2013-03-06T20:26:56Z</dcterms:created>
  <dcterms:modified xsi:type="dcterms:W3CDTF">2013-03-12T21:34:28Z</dcterms:modified>
</cp:coreProperties>
</file>